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29" r:id="rId2"/>
    <p:sldId id="324" r:id="rId3"/>
    <p:sldId id="330" r:id="rId4"/>
    <p:sldId id="328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43110" autoAdjust="0"/>
  </p:normalViewPr>
  <p:slideViewPr>
    <p:cSldViewPr>
      <p:cViewPr>
        <p:scale>
          <a:sx n="79" d="100"/>
          <a:sy n="79" d="100"/>
        </p:scale>
        <p:origin x="-10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4C7CEC7F-5CB0-45A5-BCAA-0AA69FBF2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0933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AD07D42D-DD28-46C4-AA05-AA82B372D7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0742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EBE9F-F1F0-4C0B-8F7B-DEF27C958136}" type="datetime1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440FA-9663-45BE-A6A1-7ECB2B98F735}" type="datetime1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4062-0AC4-4DE6-A72E-356BC7147283}" type="datetime1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E748-6901-41FE-B403-B8AADFF727EF}" type="datetime1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A3C8-3E51-48CA-95A8-5D83D9B1E198}" type="datetime1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9785-77CF-4508-B13B-0CC8656F910A}" type="datetime1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BEC9C-C88C-42E5-A3B8-ABC1F3C3946D}" type="datetime1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D022-EA71-474F-A540-8369D43738E5}" type="datetime1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8C60-3D92-473B-8BDB-0650BC00C781}" type="datetime1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B35F-7D13-4E58-8131-D1A38A841527}" type="datetime1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BDF3-CF4B-44DA-BCFA-D977AEB81B34}" type="datetime1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0D6D9-3909-4730-BCF2-C5ECE8071E1E}" type="datetime1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23528" y="332656"/>
            <a:ext cx="8640960" cy="1800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669743" y="3107063"/>
            <a:ext cx="7646673" cy="317511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288000" lvl="0" indent="-288000" algn="just">
              <a:lnSpc>
                <a:spcPts val="3700"/>
              </a:lnSpc>
              <a:spcBef>
                <a:spcPct val="0"/>
              </a:spcBef>
              <a:defRPr/>
            </a:pP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・行政が法令や計画等を制定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するに当たって、事前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に案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を示し、その案について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広く市民から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意見や情報を募集する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ものです。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288000" lvl="0" indent="-288000" algn="just">
              <a:lnSpc>
                <a:spcPts val="3700"/>
              </a:lnSpc>
              <a:spcBef>
                <a:spcPct val="0"/>
              </a:spcBef>
              <a:defRPr/>
            </a:pP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・市民が政策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関わる機会を担保している、重要な制度です。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スライド番号プレースホルダ 5"/>
          <p:cNvSpPr txBox="1">
            <a:spLocks/>
          </p:cNvSpPr>
          <p:nvPr/>
        </p:nvSpPr>
        <p:spPr bwMode="auto">
          <a:xfrm>
            <a:off x="7444493" y="6279676"/>
            <a:ext cx="136815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r" defTabSz="914400" rtl="0" eaLnBrk="0" latinLnBrk="0" hangingPunct="0">
              <a:defRPr kumimoji="1" sz="12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742950" indent="-285750" algn="l" defTabSz="914400" rtl="0" eaLnBrk="0" latinLnBrk="0" hangingPunct="0"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1143000" indent="-228600" algn="l" defTabSz="914400" rtl="0" eaLnBrk="0" latinLnBrk="0" hangingPunct="0"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600200" indent="-228600" algn="l" defTabSz="914400" rtl="0" eaLnBrk="0" latinLnBrk="0" hangingPunct="0"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2057400" indent="-228600" algn="l" defTabSz="914400" rtl="0" eaLnBrk="0" latinLnBrk="0" hangingPunct="0"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/>
            <a:fld id="{EA3C4AFD-EBCF-4FD0-A993-78E27846F638}" type="slidenum">
              <a:rPr lang="ja-JP" altLang="en-US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pPr eaLnBrk="1" hangingPunct="1"/>
              <a:t>1</a:t>
            </a:fld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</p:txBody>
      </p:sp>
      <p:pic>
        <p:nvPicPr>
          <p:cNvPr id="9" name="Picture 2" descr="C:\Users\EPO-1-User\Desktop\スタイル1360\MC90039704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42" y="2512234"/>
            <a:ext cx="903288" cy="91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/>
          <p:cNvSpPr txBox="1">
            <a:spLocks/>
          </p:cNvSpPr>
          <p:nvPr/>
        </p:nvSpPr>
        <p:spPr>
          <a:xfrm>
            <a:off x="1306699" y="2393171"/>
            <a:ext cx="5353533" cy="122413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パブリックコメントとは？</a:t>
            </a:r>
            <a:endParaRPr lang="en-US" altLang="ja-JP" sz="3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429001" y="536832"/>
            <a:ext cx="8136904" cy="136815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環境省北海道環境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パートナーシップオフィス　</a:t>
            </a:r>
            <a:r>
              <a:rPr lang="en-US" altLang="ja-JP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ver.3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パブリックコメント・ワークショップの手引き</a:t>
            </a:r>
            <a:endParaRPr lang="en-US" altLang="ja-JP" b="1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923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366859" y="436463"/>
            <a:ext cx="5869437" cy="122413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ワークショップの考え方</a:t>
            </a:r>
            <a:endParaRPr lang="en-US" altLang="ja-JP" sz="4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8" name="Picture 2" descr="C:\Users\EPO-1-User\Desktop\スタイル1360\MC90039704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42" y="580847"/>
            <a:ext cx="903288" cy="91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タイトル 1"/>
          <p:cNvSpPr txBox="1">
            <a:spLocks/>
          </p:cNvSpPr>
          <p:nvPr/>
        </p:nvSpPr>
        <p:spPr>
          <a:xfrm>
            <a:off x="683568" y="1790634"/>
            <a:ext cx="7560840" cy="448904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360000" indent="-360000" algn="just">
              <a:lnSpc>
                <a:spcPts val="4000"/>
              </a:lnSpc>
              <a:spcBef>
                <a:spcPct val="0"/>
              </a:spcBef>
              <a:defRPr/>
            </a:pP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・自分一人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で対象書類の内容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を読み解き、意見を整理し、提案することはとても難しいことです。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360000" indent="-360000" algn="just">
              <a:lnSpc>
                <a:spcPts val="4000"/>
              </a:lnSpc>
              <a:spcBef>
                <a:spcPct val="0"/>
              </a:spcBef>
              <a:defRPr/>
            </a:pP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・そこでこのワークショップでは、関心を持つ市民が集まり、紙面への書き込みや対話を通じて、内容を読み解き、自分の意見を整理し、一人ひとりが政策に提案できるようになることを目指します。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360000" indent="-360000" algn="just">
              <a:lnSpc>
                <a:spcPts val="4000"/>
              </a:lnSpc>
              <a:spcBef>
                <a:spcPct val="0"/>
              </a:spcBef>
              <a:defRPr/>
            </a:pP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・全体で意見を統一、提案するものではありません。他の人の意見に耳を傾けて、あなたの</a:t>
            </a:r>
            <a:r>
              <a:rPr lang="ja-JP" altLang="en-US" sz="24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意見</a:t>
            </a:r>
            <a:r>
              <a:rPr lang="ja-JP" altLang="en-US" sz="24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を整理したり、深めるための参考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にしてください</a:t>
            </a: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。</a:t>
            </a:r>
            <a:endParaRPr lang="en-US" altLang="ja-JP" sz="26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スライド番号プレースホルダ 5"/>
          <p:cNvSpPr txBox="1">
            <a:spLocks/>
          </p:cNvSpPr>
          <p:nvPr/>
        </p:nvSpPr>
        <p:spPr bwMode="auto">
          <a:xfrm>
            <a:off x="7444493" y="6279676"/>
            <a:ext cx="136815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r" defTabSz="914400" rtl="0" eaLnBrk="0" latinLnBrk="0" hangingPunct="0">
              <a:defRPr kumimoji="1" sz="12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742950" indent="-285750" algn="l" defTabSz="914400" rtl="0" eaLnBrk="0" latinLnBrk="0" hangingPunct="0"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1143000" indent="-228600" algn="l" defTabSz="914400" rtl="0" eaLnBrk="0" latinLnBrk="0" hangingPunct="0"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600200" indent="-228600" algn="l" defTabSz="914400" rtl="0" eaLnBrk="0" latinLnBrk="0" hangingPunct="0"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2057400" indent="-228600" algn="l" defTabSz="914400" rtl="0" eaLnBrk="0" latinLnBrk="0" hangingPunct="0"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/>
            <a:fld id="{EA3C4AFD-EBCF-4FD0-A993-78E27846F638}" type="slidenum">
              <a:rPr lang="ja-JP" altLang="en-US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pPr eaLnBrk="1" hangingPunct="1"/>
              <a:t>2</a:t>
            </a:fld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809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366859" y="436463"/>
            <a:ext cx="6001605" cy="122413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ワークショップの進め方</a:t>
            </a:r>
            <a:endParaRPr lang="en-US" altLang="ja-JP" sz="4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8" name="Picture 2" descr="C:\Users\EPO-1-User\Desktop\スタイル1360\MC90039704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42" y="580847"/>
            <a:ext cx="903288" cy="91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タイトル 1"/>
          <p:cNvSpPr txBox="1">
            <a:spLocks/>
          </p:cNvSpPr>
          <p:nvPr/>
        </p:nvSpPr>
        <p:spPr>
          <a:xfrm>
            <a:off x="683568" y="1670567"/>
            <a:ext cx="7992888" cy="466165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just">
              <a:lnSpc>
                <a:spcPts val="3500"/>
              </a:lnSpc>
              <a:spcBef>
                <a:spcPct val="0"/>
              </a:spcBef>
              <a:defRPr/>
            </a:pP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紙面への書き込みや対話を通じて</a:t>
            </a: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参加者同士で</a:t>
            </a:r>
            <a:endParaRPr lang="en-US" altLang="ja-JP" sz="2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lvl="0" algn="just">
              <a:lnSpc>
                <a:spcPts val="3500"/>
              </a:lnSpc>
              <a:spcBef>
                <a:spcPct val="0"/>
              </a:spcBef>
              <a:defRPr/>
            </a:pP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コミュニケーションをとりながら進めていきます。</a:t>
            </a:r>
            <a:endParaRPr lang="en-US" altLang="ja-JP" sz="2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3500"/>
              </a:lnSpc>
              <a:spcBef>
                <a:spcPct val="0"/>
              </a:spcBef>
              <a:defRPr/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以下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は基本的な時間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配分。４・５の詳細は次スライド参照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lvl="0" algn="just">
              <a:lnSpc>
                <a:spcPts val="4000"/>
              </a:lnSpc>
              <a:spcBef>
                <a:spcPts val="1200"/>
              </a:spcBef>
              <a:defRPr/>
            </a:pP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（１）主催者による趣旨説明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		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分）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lvl="0" algn="just">
              <a:lnSpc>
                <a:spcPts val="4000"/>
              </a:lnSpc>
              <a:spcBef>
                <a:spcPct val="0"/>
              </a:spcBef>
              <a:defRPr/>
            </a:pP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参加者による自己紹介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		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秒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×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人数）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lvl="0" algn="just">
              <a:lnSpc>
                <a:spcPts val="4000"/>
              </a:lnSpc>
              <a:spcBef>
                <a:spcPct val="0"/>
              </a:spcBef>
              <a:defRPr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（３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）パブリックコメント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対象の確認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	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分）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lvl="0" algn="just">
              <a:lnSpc>
                <a:spcPts val="4000"/>
              </a:lnSpc>
              <a:spcBef>
                <a:spcPct val="0"/>
              </a:spcBef>
              <a:defRPr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（４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）ギャラリーセッション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		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分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×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頁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数）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lvl="0" algn="just">
              <a:lnSpc>
                <a:spcPts val="4000"/>
              </a:lnSpc>
              <a:spcBef>
                <a:spcPct val="0"/>
              </a:spcBef>
              <a:defRPr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（５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全体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での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共有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ふりかえり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	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分）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lvl="0" algn="just">
              <a:lnSpc>
                <a:spcPts val="4000"/>
              </a:lnSpc>
              <a:spcBef>
                <a:spcPct val="0"/>
              </a:spcBef>
              <a:defRPr/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近日中に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WS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で述べられた意見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をウェブ上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共有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スライド番号プレースホルダ 5"/>
          <p:cNvSpPr txBox="1">
            <a:spLocks/>
          </p:cNvSpPr>
          <p:nvPr/>
        </p:nvSpPr>
        <p:spPr bwMode="auto">
          <a:xfrm>
            <a:off x="7444493" y="6279676"/>
            <a:ext cx="136815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r" defTabSz="914400" rtl="0" eaLnBrk="0" latinLnBrk="0" hangingPunct="0">
              <a:defRPr kumimoji="1" sz="12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742950" indent="-285750" algn="l" defTabSz="914400" rtl="0" eaLnBrk="0" latinLnBrk="0" hangingPunct="0"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1143000" indent="-228600" algn="l" defTabSz="914400" rtl="0" eaLnBrk="0" latinLnBrk="0" hangingPunct="0"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600200" indent="-228600" algn="l" defTabSz="914400" rtl="0" eaLnBrk="0" latinLnBrk="0" hangingPunct="0"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2057400" indent="-228600" algn="l" defTabSz="914400" rtl="0" eaLnBrk="0" latinLnBrk="0" hangingPunct="0"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/>
            <a:fld id="{EA3C4AFD-EBCF-4FD0-A993-78E27846F638}" type="slidenum">
              <a:rPr lang="ja-JP" altLang="en-US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pPr eaLnBrk="1" hangingPunct="1"/>
              <a:t>3</a:t>
            </a:fld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223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354827" y="400367"/>
            <a:ext cx="6001605" cy="122413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会場の配置</a:t>
            </a:r>
            <a:endParaRPr lang="en-US" altLang="ja-JP" sz="3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8" name="Picture 2" descr="C:\Users\EPO-1-User\Desktop\スタイル1360\MC90039704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42" y="580847"/>
            <a:ext cx="903288" cy="91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スライド番号プレースホルダ 5"/>
          <p:cNvSpPr txBox="1">
            <a:spLocks/>
          </p:cNvSpPr>
          <p:nvPr/>
        </p:nvSpPr>
        <p:spPr bwMode="auto">
          <a:xfrm>
            <a:off x="7444493" y="6279676"/>
            <a:ext cx="136815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r" defTabSz="914400" rtl="0" eaLnBrk="0" latinLnBrk="0" hangingPunct="0">
              <a:defRPr kumimoji="1" sz="12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742950" indent="-285750" algn="l" defTabSz="914400" rtl="0" eaLnBrk="0" latinLnBrk="0" hangingPunct="0"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1143000" indent="-228600" algn="l" defTabSz="914400" rtl="0" eaLnBrk="0" latinLnBrk="0" hangingPunct="0"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600200" indent="-228600" algn="l" defTabSz="914400" rtl="0" eaLnBrk="0" latinLnBrk="0" hangingPunct="0"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2057400" indent="-228600" algn="l" defTabSz="914400" rtl="0" eaLnBrk="0" latinLnBrk="0" hangingPunct="0"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/>
            <a:fld id="{EA3C4AFD-EBCF-4FD0-A993-78E27846F638}" type="slidenum">
              <a:rPr lang="ja-JP" altLang="en-US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pPr eaLnBrk="1" hangingPunct="1"/>
              <a:t>4</a:t>
            </a:fld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 rot="10800000">
            <a:off x="3112679" y="3140968"/>
            <a:ext cx="369800" cy="36980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 rot="10800000">
            <a:off x="1088383" y="3056928"/>
            <a:ext cx="369800" cy="36980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 rot="10800000">
            <a:off x="1340319" y="3774921"/>
            <a:ext cx="369800" cy="36980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 rot="10800000">
            <a:off x="3826959" y="2996952"/>
            <a:ext cx="369800" cy="36980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 rot="10800000">
            <a:off x="2398831" y="3236856"/>
            <a:ext cx="369800" cy="36980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 rot="10800000">
            <a:off x="2684591" y="4365104"/>
            <a:ext cx="369800" cy="36980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 rot="10800000">
            <a:off x="3404553" y="3594476"/>
            <a:ext cx="369800" cy="36980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 rot="10800000">
            <a:off x="1062952" y="2232556"/>
            <a:ext cx="3384408" cy="2160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1522485" y="1549253"/>
            <a:ext cx="2465343" cy="69898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lnSpc>
                <a:spcPts val="1920"/>
              </a:lnSpc>
              <a:spcBef>
                <a:spcPct val="0"/>
              </a:spcBef>
              <a:defRPr/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（前方）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lvl="0" algn="ctr">
              <a:lnSpc>
                <a:spcPts val="1920"/>
              </a:lnSpc>
              <a:spcBef>
                <a:spcPct val="0"/>
              </a:spcBef>
              <a:defRPr/>
            </a:pP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ホワイトボード等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 rot="10800000">
            <a:off x="1895488" y="5201573"/>
            <a:ext cx="1616603" cy="6038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 rot="13500000">
            <a:off x="170328" y="4525207"/>
            <a:ext cx="1616603" cy="6038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 rot="10800000">
            <a:off x="2746839" y="3717032"/>
            <a:ext cx="369800" cy="36980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 rot="10800000">
            <a:off x="1738727" y="3140968"/>
            <a:ext cx="369800" cy="36980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 rot="10800000">
            <a:off x="1964511" y="3726793"/>
            <a:ext cx="369800" cy="36980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 rot="10800000">
            <a:off x="3404671" y="4158841"/>
            <a:ext cx="369800" cy="36980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 rot="10800000">
            <a:off x="4052743" y="3573016"/>
            <a:ext cx="369800" cy="36980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 rot="10800000">
            <a:off x="2016999" y="4277304"/>
            <a:ext cx="369800" cy="36980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 rot="8100000" flipH="1">
            <a:off x="3612653" y="4525208"/>
            <a:ext cx="1616603" cy="6038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" name="グループ化 15"/>
          <p:cNvGrpSpPr/>
          <p:nvPr/>
        </p:nvGrpSpPr>
        <p:grpSpPr>
          <a:xfrm>
            <a:off x="5318614" y="701168"/>
            <a:ext cx="3381906" cy="5547488"/>
            <a:chOff x="5354710" y="641008"/>
            <a:chExt cx="3381906" cy="5547488"/>
          </a:xfrm>
        </p:grpSpPr>
        <p:sp>
          <p:nvSpPr>
            <p:cNvPr id="23" name="タイトル 1"/>
            <p:cNvSpPr txBox="1">
              <a:spLocks/>
            </p:cNvSpPr>
            <p:nvPr/>
          </p:nvSpPr>
          <p:spPr>
            <a:xfrm>
              <a:off x="5354710" y="2608090"/>
              <a:ext cx="3381905" cy="2126815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 anchor="ctr">
              <a:noAutofit/>
            </a:bodyPr>
            <a:lstStyle/>
            <a:p>
              <a:pPr lvl="0" algn="just">
                <a:lnSpc>
                  <a:spcPts val="2200"/>
                </a:lnSpc>
                <a:spcBef>
                  <a:spcPct val="0"/>
                </a:spcBef>
                <a:defRPr/>
              </a:pPr>
              <a:r>
                <a:rPr lang="ja-JP" altLang="en-US" sz="1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② ギャラリーセッション</a:t>
              </a:r>
              <a:endPara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endParaRPr>
            </a:p>
            <a:p>
              <a:pPr lvl="0" algn="just">
                <a:lnSpc>
                  <a:spcPts val="2200"/>
                </a:lnSpc>
                <a:spcBef>
                  <a:spcPct val="0"/>
                </a:spcBef>
                <a:defRPr/>
              </a:pPr>
              <a:r>
                <a:rPr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ワークショップ</a:t>
              </a:r>
              <a:r>
                <a:rPr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の進め</a:t>
              </a:r>
              <a:r>
                <a:rPr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方</a:t>
              </a:r>
              <a:r>
                <a:rPr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を</a:t>
              </a:r>
              <a:r>
                <a:rPr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共有した後、席</a:t>
              </a:r>
              <a:r>
                <a:rPr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を</a:t>
              </a:r>
              <a:r>
                <a:rPr lang="ja-JP" altLang="en-US" sz="1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移動し</a:t>
              </a:r>
              <a:r>
                <a:rPr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、</a:t>
              </a:r>
              <a:r>
                <a:rPr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一人で考えたり参加者と対話したりしながら、書類に意見や疑問を書き込んでいく。特に注目した箇所に印をつける。</a:t>
              </a:r>
              <a:endPara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5" name="タイトル 1"/>
            <p:cNvSpPr txBox="1">
              <a:spLocks/>
            </p:cNvSpPr>
            <p:nvPr/>
          </p:nvSpPr>
          <p:spPr>
            <a:xfrm>
              <a:off x="5354711" y="641008"/>
              <a:ext cx="3381905" cy="175972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 anchor="ctr">
              <a:noAutofit/>
            </a:bodyPr>
            <a:lstStyle/>
            <a:p>
              <a:pPr lvl="0" algn="just">
                <a:lnSpc>
                  <a:spcPts val="2200"/>
                </a:lnSpc>
                <a:spcBef>
                  <a:spcPct val="0"/>
                </a:spcBef>
                <a:defRPr/>
              </a:pPr>
              <a:r>
                <a:rPr lang="ja-JP" altLang="en-US" sz="1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① 準備・開始時</a:t>
              </a:r>
              <a:endPara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endParaRPr>
            </a:p>
            <a:p>
              <a:pPr lvl="0" algn="just">
                <a:lnSpc>
                  <a:spcPts val="2200"/>
                </a:lnSpc>
                <a:spcBef>
                  <a:spcPct val="0"/>
                </a:spcBef>
                <a:defRPr/>
              </a:pPr>
              <a:r>
                <a:rPr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ホワイトボード等の前に椅子を用意。会場後方</a:t>
              </a:r>
              <a:r>
                <a:rPr lang="ja-JP" altLang="en-US" sz="1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に立ち回れるスペースを</a:t>
              </a:r>
              <a:r>
                <a:rPr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設け、机を配置。机上に</a:t>
              </a:r>
              <a:r>
                <a:rPr lang="en-US" altLang="ja-JP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A3</a:t>
              </a:r>
              <a:r>
                <a:rPr lang="ja-JP" altLang="en-US" sz="1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判</a:t>
              </a:r>
              <a:r>
                <a:rPr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に拡大印刷した書類を貼付する。</a:t>
              </a:r>
              <a:endPara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6" name="下矢印 25"/>
            <p:cNvSpPr/>
            <p:nvPr/>
          </p:nvSpPr>
          <p:spPr>
            <a:xfrm>
              <a:off x="6629961" y="2292167"/>
              <a:ext cx="831404" cy="496737"/>
            </a:xfrm>
            <a:prstGeom prst="downArrow">
              <a:avLst>
                <a:gd name="adj1" fmla="val 50000"/>
                <a:gd name="adj2" fmla="val 7664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下矢印 31"/>
            <p:cNvSpPr/>
            <p:nvPr/>
          </p:nvSpPr>
          <p:spPr>
            <a:xfrm>
              <a:off x="6629961" y="4590807"/>
              <a:ext cx="831404" cy="496737"/>
            </a:xfrm>
            <a:prstGeom prst="downArrow">
              <a:avLst>
                <a:gd name="adj1" fmla="val 50000"/>
                <a:gd name="adj2" fmla="val 7664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タイトル 1"/>
            <p:cNvSpPr txBox="1">
              <a:spLocks/>
            </p:cNvSpPr>
            <p:nvPr/>
          </p:nvSpPr>
          <p:spPr>
            <a:xfrm>
              <a:off x="5354711" y="4940596"/>
              <a:ext cx="3381905" cy="12479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 anchor="ctr">
              <a:noAutofit/>
            </a:bodyPr>
            <a:lstStyle/>
            <a:p>
              <a:pPr lvl="0" algn="just">
                <a:lnSpc>
                  <a:spcPts val="2200"/>
                </a:lnSpc>
                <a:spcBef>
                  <a:spcPct val="0"/>
                </a:spcBef>
                <a:defRPr/>
              </a:pPr>
              <a:r>
                <a:rPr lang="ja-JP" altLang="en-US" sz="1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③ 全体での共有・ふりかえり</a:t>
              </a:r>
              <a:endPara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endParaRPr>
            </a:p>
            <a:p>
              <a:pPr lvl="0" algn="just">
                <a:lnSpc>
                  <a:spcPts val="2200"/>
                </a:lnSpc>
                <a:spcBef>
                  <a:spcPct val="0"/>
                </a:spcBef>
                <a:defRPr/>
              </a:pPr>
              <a:r>
                <a:rPr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特に印をつけた箇所については、各参加者から説明を行う。</a:t>
              </a:r>
              <a:endPara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242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3069</TotalTime>
  <Words>314</Words>
  <Application>Microsoft Office PowerPoint</Application>
  <PresentationFormat>画面に合わせる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mizo</cp:lastModifiedBy>
  <cp:revision>2</cp:revision>
  <cp:lastPrinted>2015-01-13T06:52:45Z</cp:lastPrinted>
  <dcterms:modified xsi:type="dcterms:W3CDTF">2015-05-18T02:28:07Z</dcterms:modified>
</cp:coreProperties>
</file>